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323" r:id="rId2"/>
    <p:sldId id="335" r:id="rId3"/>
    <p:sldId id="339" r:id="rId4"/>
    <p:sldId id="340" r:id="rId5"/>
    <p:sldId id="336" r:id="rId6"/>
    <p:sldId id="341" r:id="rId7"/>
    <p:sldId id="338" r:id="rId8"/>
    <p:sldId id="337" r:id="rId9"/>
    <p:sldId id="324" r:id="rId10"/>
  </p:sldIdLst>
  <p:sldSz cx="9144000" cy="6858000" type="screen4x3"/>
  <p:notesSz cx="9866313" cy="6735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6171" cy="336788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839" y="0"/>
            <a:ext cx="4276171" cy="336788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pPr>
              <a:defRPr/>
            </a:pPr>
            <a:fld id="{40CDD567-365D-46C4-8D0E-0B59AE6B45D4}" type="datetimeFigureOut">
              <a:rPr lang="en-IE"/>
              <a:pPr>
                <a:defRPr/>
              </a:pPr>
              <a:t>04/10/2016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397896"/>
            <a:ext cx="4276171" cy="336788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839" y="6397896"/>
            <a:ext cx="4276171" cy="336788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pPr>
              <a:defRPr/>
            </a:pPr>
            <a:fld id="{ED77DAB5-B61A-44B7-92FF-37E5B3D8C3E1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27617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7839" y="0"/>
            <a:ext cx="427617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86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7"/>
            <a:ext cx="7893050" cy="303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397896"/>
            <a:ext cx="427617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7839" y="6397896"/>
            <a:ext cx="427617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3D77BC7-2B84-44CB-B768-F668306C67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E7F8-1C5B-4E5C-95C7-F52F141EEE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1DD8-8966-43B8-B333-5EC81419C3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D3196-BADB-4573-AED5-27E1A79EFB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B6F1C-DC87-4996-B73D-D382FFE4B3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5107-62CC-4461-80A1-CFD7632E409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4ACF-5AD6-4206-BFD3-8F65F75653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DD78-0600-43A5-8D45-1BD17FEBE1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F0E8-364A-4BD9-BA0E-15F8E54C6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C1E4-0D4B-4234-99C8-CB40DD7AF0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87416-4FBC-498E-A5FA-D2821C3599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A0925-E685-415C-B266-701F9542BA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24ECC16-D794-4563-BF66-4EE7FEF9FBF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56" r:id="rId2"/>
    <p:sldLayoutId id="2147483965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6" r:id="rId9"/>
    <p:sldLayoutId id="2147483962" r:id="rId10"/>
    <p:sldLayoutId id="21474839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/>
              <a:t>Charities Regulator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3816425"/>
          </a:xfrm>
        </p:spPr>
        <p:txBody>
          <a:bodyPr>
            <a:normAutofit fontScale="92500" lnSpcReduction="20000"/>
          </a:bodyPr>
          <a:lstStyle/>
          <a:p>
            <a:endParaRPr lang="en-IE" dirty="0" smtClean="0"/>
          </a:p>
          <a:p>
            <a:pPr algn="ctr">
              <a:buNone/>
            </a:pPr>
            <a:r>
              <a:rPr lang="en-IE" sz="5600" b="1" dirty="0" smtClean="0">
                <a:latin typeface="+mj-lt"/>
              </a:rPr>
              <a:t>CHARITABLE FUNDRASING</a:t>
            </a:r>
            <a:endParaRPr lang="en-IE" dirty="0" smtClean="0">
              <a:latin typeface="+mj-lt"/>
            </a:endParaRPr>
          </a:p>
          <a:p>
            <a:pPr algn="ctr">
              <a:buNone/>
            </a:pPr>
            <a:endParaRPr lang="en-IE" dirty="0">
              <a:latin typeface="+mj-lt"/>
            </a:endParaRPr>
          </a:p>
          <a:p>
            <a:pPr algn="ctr">
              <a:buNone/>
            </a:pPr>
            <a:endParaRPr lang="en-IE" b="1" dirty="0" smtClean="0">
              <a:latin typeface="+mj-lt"/>
            </a:endParaRPr>
          </a:p>
          <a:p>
            <a:pPr algn="r">
              <a:buNone/>
            </a:pPr>
            <a:endParaRPr lang="en-IE" sz="2400" b="1" dirty="0" smtClean="0">
              <a:latin typeface="+mj-lt"/>
            </a:endParaRPr>
          </a:p>
          <a:p>
            <a:pPr algn="r">
              <a:buNone/>
            </a:pPr>
            <a:endParaRPr lang="en-IE" sz="2400" b="1" dirty="0">
              <a:latin typeface="+mj-lt"/>
            </a:endParaRPr>
          </a:p>
          <a:p>
            <a:pPr algn="r">
              <a:buNone/>
            </a:pPr>
            <a:endParaRPr lang="en-IE" sz="2400" b="1" dirty="0" smtClean="0">
              <a:latin typeface="+mj-lt"/>
            </a:endParaRPr>
          </a:p>
          <a:p>
            <a:pPr algn="r">
              <a:buNone/>
            </a:pPr>
            <a:r>
              <a:rPr lang="en-IE" sz="2400" b="1" dirty="0" smtClean="0">
                <a:latin typeface="+mj-lt"/>
              </a:rPr>
              <a:t>Rory Geraghty</a:t>
            </a:r>
          </a:p>
          <a:p>
            <a:pPr algn="r">
              <a:buNone/>
            </a:pPr>
            <a:r>
              <a:rPr lang="en-IE" sz="2400" b="1" dirty="0" smtClean="0">
                <a:latin typeface="+mj-lt"/>
              </a:rPr>
              <a:t>Head of Engagement </a:t>
            </a:r>
          </a:p>
          <a:p>
            <a:pPr algn="r">
              <a:buNone/>
            </a:pPr>
            <a:endParaRPr lang="en-IE" sz="2400" b="1" dirty="0" smtClean="0">
              <a:latin typeface="+mj-lt"/>
            </a:endParaRPr>
          </a:p>
          <a:p>
            <a:pPr algn="r">
              <a:buNone/>
            </a:pPr>
            <a:endParaRPr lang="en-IE" sz="2400" b="1" dirty="0" smtClean="0">
              <a:latin typeface="+mj-lt"/>
            </a:endParaRPr>
          </a:p>
          <a:p>
            <a:pPr algn="r">
              <a:buNone/>
            </a:pPr>
            <a:endParaRPr lang="en-IE" sz="2400" b="1" dirty="0"/>
          </a:p>
        </p:txBody>
      </p:sp>
      <p:pic>
        <p:nvPicPr>
          <p:cNvPr id="1026" name="Picture 2" descr="K:\0. REGISTRATION &amp; REPORTING\Letter and Email Templates\Logo\18340 LOGO 16.03.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536" y="4176748"/>
            <a:ext cx="2488328" cy="1519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OVERVIEW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8050" lvl="1" indent="-514350">
              <a:buFont typeface="+mj-lt"/>
              <a:buAutoNum type="arabicPeriod"/>
              <a:defRPr/>
            </a:pPr>
            <a:endParaRPr lang="en-IE" sz="2800" b="1" dirty="0" smtClean="0"/>
          </a:p>
          <a:p>
            <a:pPr marL="908050" lvl="1" indent="-514350">
              <a:buFont typeface="+mj-lt"/>
              <a:buAutoNum type="arabicPeriod"/>
              <a:defRPr/>
            </a:pPr>
            <a:r>
              <a:rPr lang="en-IE" sz="2800" b="1" dirty="0" smtClean="0"/>
              <a:t>Background</a:t>
            </a:r>
          </a:p>
          <a:p>
            <a:pPr marL="908050" lvl="1" indent="-514350">
              <a:buFont typeface="+mj-lt"/>
              <a:buAutoNum type="arabicPeriod"/>
              <a:defRPr/>
            </a:pPr>
            <a:r>
              <a:rPr lang="en-IE" sz="2800" b="1" dirty="0" smtClean="0"/>
              <a:t>Why we want to hear from you</a:t>
            </a:r>
          </a:p>
          <a:p>
            <a:pPr marL="908050" lvl="1" indent="-514350">
              <a:buFont typeface="+mj-lt"/>
              <a:buAutoNum type="arabicPeriod"/>
              <a:defRPr/>
            </a:pPr>
            <a:r>
              <a:rPr lang="en-IE" sz="2800" b="1" dirty="0" smtClean="0"/>
              <a:t>Charities Act, 2009</a:t>
            </a:r>
          </a:p>
          <a:p>
            <a:pPr marL="908050" lvl="1" indent="-514350">
              <a:buFont typeface="+mj-lt"/>
              <a:buAutoNum type="arabicPeriod"/>
              <a:defRPr/>
            </a:pPr>
            <a:r>
              <a:rPr lang="en-IE" sz="2800" b="1" dirty="0" smtClean="0"/>
              <a:t>Key Issues</a:t>
            </a:r>
          </a:p>
          <a:p>
            <a:pPr marL="908050" lvl="1" indent="-514350">
              <a:buFont typeface="+mj-lt"/>
              <a:buAutoNum type="arabicPeriod"/>
              <a:defRPr/>
            </a:pPr>
            <a:r>
              <a:rPr lang="en-IE" sz="2800" b="1" dirty="0" smtClean="0"/>
              <a:t>Options</a:t>
            </a:r>
          </a:p>
          <a:p>
            <a:pPr marL="908050" lvl="1" indent="-514350">
              <a:buFont typeface="+mj-lt"/>
              <a:buAutoNum type="arabicPeriod"/>
              <a:defRPr/>
            </a:pPr>
            <a:r>
              <a:rPr lang="en-IE" sz="2800" b="1" dirty="0" smtClean="0"/>
              <a:t>Questions </a:t>
            </a:r>
          </a:p>
          <a:p>
            <a:pPr marL="908050" lvl="1" indent="-514350">
              <a:buFont typeface="+mj-lt"/>
              <a:buAutoNum type="arabicPeriod"/>
              <a:defRPr/>
            </a:pPr>
            <a:endParaRPr lang="en-IE" sz="2800" b="1" dirty="0" smtClean="0"/>
          </a:p>
          <a:p>
            <a:pPr marL="908050" lvl="1" indent="-514350">
              <a:buFont typeface="+mj-lt"/>
              <a:buAutoNum type="arabicPeriod"/>
              <a:defRPr/>
            </a:pPr>
            <a:endParaRPr lang="en-IE" sz="2800" b="1" dirty="0" smtClean="0"/>
          </a:p>
          <a:p>
            <a:pPr marL="908050" lvl="1" indent="-514350">
              <a:buFont typeface="+mj-lt"/>
              <a:buAutoNum type="arabicPeriod"/>
              <a:defRPr/>
            </a:pPr>
            <a:endParaRPr lang="en-IE" sz="2800" b="1" dirty="0" smtClean="0"/>
          </a:p>
          <a:p>
            <a:pPr lvl="1">
              <a:buNone/>
              <a:defRPr/>
            </a:pPr>
            <a:endParaRPr lang="en-IE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2000" dirty="0" smtClean="0">
                <a:latin typeface="Calibri"/>
                <a:ea typeface="Calibri"/>
                <a:cs typeface="Times New Roman"/>
              </a:rPr>
              <a:t>The Regulator, at the request of the Minister for Justice  &amp; Equality, established a Consultative Panel on Fundraising in February 2016.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2000" dirty="0" smtClean="0">
                <a:latin typeface="Calibri"/>
                <a:ea typeface="Calibri"/>
                <a:cs typeface="Times New Roman"/>
              </a:rPr>
              <a:t>The Panel’s Mandate is to examine and provide feedback on:</a:t>
            </a:r>
          </a:p>
          <a:p>
            <a:pPr marL="7366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800" dirty="0" smtClean="0">
                <a:latin typeface="Calibri"/>
                <a:ea typeface="Calibri"/>
                <a:cs typeface="Times New Roman"/>
              </a:rPr>
              <a:t>The Commencement of Sections 93 – 96 (inclusive) of the Charities Act, 2009. </a:t>
            </a:r>
          </a:p>
          <a:p>
            <a:pPr marL="7366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800" dirty="0" smtClean="0">
                <a:latin typeface="Calibri"/>
                <a:ea typeface="Calibri"/>
                <a:cs typeface="Times New Roman"/>
              </a:rPr>
              <a:t>The Minister’s power to make Regulations to govern charitable fundraising pursuant to Section 97 of the Charities Act, 2009.</a:t>
            </a:r>
          </a:p>
          <a:p>
            <a:pPr marL="7366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800" dirty="0" smtClean="0">
                <a:latin typeface="Calibri"/>
                <a:ea typeface="Calibri"/>
                <a:cs typeface="Times New Roman"/>
              </a:rPr>
              <a:t>Other options for regulation of charitable fundraising such as a code of practice, having regards to resources, take up, monitoring and enforcement. </a:t>
            </a:r>
          </a:p>
          <a:p>
            <a:pPr marL="7366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800" dirty="0" smtClean="0">
                <a:latin typeface="Calibri"/>
                <a:ea typeface="Calibri"/>
                <a:cs typeface="Times New Roman"/>
              </a:rPr>
              <a:t>The role of the Charities Regulator in the regulation of charitable fundraising.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800" dirty="0" smtClean="0"/>
              <a:t>Why we want to hear from you...</a:t>
            </a:r>
            <a:endParaRPr lang="en-I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What are your thoughts about on street fundraising / door to door fundraising?</a:t>
            </a:r>
          </a:p>
          <a:p>
            <a:r>
              <a:rPr lang="en-IE" dirty="0" smtClean="0"/>
              <a:t>How do you feel the whole area of charitable fundraising should be regulated?</a:t>
            </a:r>
          </a:p>
          <a:p>
            <a:r>
              <a:rPr lang="en-IE" dirty="0" smtClean="0"/>
              <a:t>Are there problems and how would we fix them?</a:t>
            </a:r>
          </a:p>
          <a:p>
            <a:pPr>
              <a:buNone/>
            </a:pPr>
            <a:endParaRPr lang="en-IE" dirty="0" smtClean="0"/>
          </a:p>
          <a:p>
            <a:pPr algn="ctr">
              <a:buNone/>
            </a:pPr>
            <a:r>
              <a:rPr lang="en-IE" b="1" i="1" dirty="0" smtClean="0">
                <a:solidFill>
                  <a:schemeClr val="accent1">
                    <a:lumMod val="75000"/>
                  </a:schemeClr>
                </a:solidFill>
              </a:rPr>
              <a:t>Members of the public are our eyes and ears!</a:t>
            </a:r>
            <a:endParaRPr lang="en-IE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4000" b="1" dirty="0" smtClean="0"/>
              <a:t>Sections 93 – 96 -Charities Act, 2009</a:t>
            </a:r>
            <a:endParaRPr lang="en-IE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These sections deal with inserting changes in 1962 Street and House </a:t>
            </a:r>
            <a:r>
              <a:rPr lang="en-IE" smtClean="0"/>
              <a:t>to House </a:t>
            </a:r>
            <a:r>
              <a:rPr lang="en-IE" dirty="0" smtClean="0"/>
              <a:t>collections Act to update to include non cash collections.</a:t>
            </a:r>
          </a:p>
          <a:p>
            <a:r>
              <a:rPr lang="en-IE" dirty="0" smtClean="0"/>
              <a:t>Specific definition of non-cash collections. </a:t>
            </a:r>
          </a:p>
          <a:p>
            <a:r>
              <a:rPr lang="en-IE" dirty="0" smtClean="0"/>
              <a:t>Creation of a permit system for non – cash collections  to allow Chief Superintendents to grant a permit.</a:t>
            </a:r>
          </a:p>
          <a:p>
            <a:r>
              <a:rPr lang="en-IE" dirty="0" smtClean="0"/>
              <a:t>Further duties, including the obligation for a collector to use materials that identify the charity they are collecting for including the charity registration number.</a:t>
            </a:r>
          </a:p>
          <a:p>
            <a:pPr>
              <a:buNone/>
            </a:pPr>
            <a:endParaRPr lang="en-IE" sz="2800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 smtClean="0"/>
              <a:t>Section 97 </a:t>
            </a:r>
            <a:r>
              <a:rPr lang="en-IE" dirty="0" smtClean="0"/>
              <a:t>- </a:t>
            </a:r>
            <a:r>
              <a:rPr lang="en-IE" sz="4000" b="1" dirty="0" smtClean="0">
                <a:solidFill>
                  <a:srgbClr val="04617B"/>
                </a:solidFill>
              </a:rPr>
              <a:t>Charities Act, 2009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000" dirty="0" smtClean="0"/>
              <a:t>Regulations to prohibit— </a:t>
            </a:r>
          </a:p>
          <a:p>
            <a:r>
              <a:rPr lang="en-IE" sz="2000" dirty="0" smtClean="0"/>
              <a:t>unreasonably intrusion on the privacy of those from whom funds are being solicited, </a:t>
            </a:r>
          </a:p>
          <a:p>
            <a:r>
              <a:rPr lang="en-IE" sz="2000" dirty="0" smtClean="0"/>
              <a:t>unreasonably persistent approaches to persons to make donations </a:t>
            </a:r>
          </a:p>
          <a:p>
            <a:r>
              <a:rPr lang="en-IE" sz="2000" dirty="0" smtClean="0"/>
              <a:t>undue pressure being placed on persons to make such donations, </a:t>
            </a:r>
          </a:p>
          <a:p>
            <a:r>
              <a:rPr lang="en-IE" sz="2000" dirty="0" smtClean="0"/>
              <a:t>making of any false or misleading representations in relation to— </a:t>
            </a:r>
          </a:p>
          <a:p>
            <a:pPr>
              <a:buNone/>
            </a:pPr>
            <a:r>
              <a:rPr lang="en-IE" sz="2000" dirty="0" smtClean="0"/>
              <a:t>(</a:t>
            </a:r>
            <a:r>
              <a:rPr lang="en-IE" sz="2000" dirty="0" err="1" smtClean="0"/>
              <a:t>i</a:t>
            </a:r>
            <a:r>
              <a:rPr lang="en-IE" sz="2000" dirty="0" smtClean="0"/>
              <a:t>) the extent or urgency of any need for funds on the part of the charitable organisation concerned, </a:t>
            </a:r>
          </a:p>
          <a:p>
            <a:pPr>
              <a:buNone/>
            </a:pPr>
            <a:r>
              <a:rPr lang="en-IE" sz="2000" dirty="0" smtClean="0"/>
              <a:t>(ii) the application of any funds donated, </a:t>
            </a:r>
          </a:p>
          <a:p>
            <a:pPr>
              <a:buNone/>
            </a:pPr>
            <a:r>
              <a:rPr lang="en-IE" sz="2000" dirty="0" smtClean="0"/>
              <a:t>(iii) the charitable organisation or its purposes, activities or financial position. </a:t>
            </a:r>
          </a:p>
          <a:p>
            <a:endParaRPr lang="en-IE" sz="2000" dirty="0" smtClean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Issues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Interactions by fundraisers with members of the public.</a:t>
            </a:r>
          </a:p>
          <a:p>
            <a:r>
              <a:rPr lang="en-IE" dirty="0" smtClean="0"/>
              <a:t>Not all fundraising is by or for Charities, need to ensure a level playing field</a:t>
            </a:r>
          </a:p>
          <a:p>
            <a:r>
              <a:rPr lang="en-IE" dirty="0" smtClean="0"/>
              <a:t>Ensure new system does not inhibit the public from donating</a:t>
            </a:r>
          </a:p>
          <a:p>
            <a:endParaRPr lang="en-IE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Possible approaches...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4197"/>
          </a:xfrm>
        </p:spPr>
        <p:txBody>
          <a:bodyPr/>
          <a:lstStyle/>
          <a:p>
            <a:r>
              <a:rPr lang="en-IE" dirty="0" smtClean="0"/>
              <a:t>Recommend commencement of Sections 93 – 97 of the Charities Act, 2009</a:t>
            </a:r>
          </a:p>
          <a:p>
            <a:r>
              <a:rPr lang="en-IE" dirty="0" smtClean="0"/>
              <a:t>Regulator issues </a:t>
            </a:r>
            <a:r>
              <a:rPr lang="en-IE" i="1" dirty="0" smtClean="0"/>
              <a:t>Guidelines on Fundraising for Charitable Organisations.</a:t>
            </a:r>
            <a:endParaRPr lang="en-IE" dirty="0" smtClean="0"/>
          </a:p>
          <a:p>
            <a:r>
              <a:rPr lang="en-IE" sz="2400" dirty="0" smtClean="0"/>
              <a:t>Complaints regarding conduct/ behaviour addressed by Charities.</a:t>
            </a:r>
          </a:p>
          <a:p>
            <a:r>
              <a:rPr lang="en-IE" sz="2400" dirty="0" smtClean="0"/>
              <a:t>If the charity does not address the concern to the satisfaction of the member of the public, that person may refer the concern to the Charities Regulator.</a:t>
            </a:r>
          </a:p>
          <a:p>
            <a:r>
              <a:rPr lang="en-IE" dirty="0" smtClean="0"/>
              <a:t>Anything else?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9592" y="1935163"/>
            <a:ext cx="7330008" cy="4389437"/>
          </a:xfrm>
        </p:spPr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 algn="ctr">
              <a:buNone/>
            </a:pPr>
            <a:r>
              <a:rPr lang="en-IE" sz="6600" b="1" dirty="0" smtClean="0">
                <a:latin typeface="+mj-lt"/>
              </a:rPr>
              <a:t>Your View?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2642</TotalTime>
  <Words>485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Charities Regulator</vt:lpstr>
      <vt:lpstr>OVERVIEW</vt:lpstr>
      <vt:lpstr>BACKGROUND</vt:lpstr>
      <vt:lpstr>Why we want to hear from you...</vt:lpstr>
      <vt:lpstr>Sections 93 – 96 -Charities Act, 2009</vt:lpstr>
      <vt:lpstr>Section 97 - Charities Act, 2009</vt:lpstr>
      <vt:lpstr>Key Issues </vt:lpstr>
      <vt:lpstr>Possible approaches...</vt:lpstr>
      <vt:lpstr>Slide 9</vt:lpstr>
    </vt:vector>
  </TitlesOfParts>
  <Company>DOJLR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nidhubhghaillum</dc:creator>
  <cp:lastModifiedBy>MoloneyMX</cp:lastModifiedBy>
  <cp:revision>308</cp:revision>
  <dcterms:created xsi:type="dcterms:W3CDTF">2014-05-13T14:38:18Z</dcterms:created>
  <dcterms:modified xsi:type="dcterms:W3CDTF">2016-10-04T07:40:58Z</dcterms:modified>
</cp:coreProperties>
</file>